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91" r:id="rId3"/>
    <p:sldId id="273" r:id="rId4"/>
    <p:sldId id="287" r:id="rId5"/>
    <p:sldId id="288" r:id="rId6"/>
    <p:sldId id="289" r:id="rId7"/>
    <p:sldId id="290" r:id="rId8"/>
    <p:sldId id="284" r:id="rId9"/>
    <p:sldId id="276" r:id="rId10"/>
    <p:sldId id="292" r:id="rId11"/>
    <p:sldId id="293" r:id="rId12"/>
    <p:sldId id="294" r:id="rId13"/>
    <p:sldId id="295" r:id="rId14"/>
    <p:sldId id="296" r:id="rId15"/>
    <p:sldId id="285" r:id="rId16"/>
    <p:sldId id="275" r:id="rId17"/>
    <p:sldId id="297" r:id="rId18"/>
    <p:sldId id="298" r:id="rId19"/>
    <p:sldId id="299" r:id="rId20"/>
    <p:sldId id="300" r:id="rId21"/>
    <p:sldId id="286" r:id="rId22"/>
    <p:sldId id="274" r:id="rId23"/>
    <p:sldId id="301" r:id="rId24"/>
    <p:sldId id="304" r:id="rId25"/>
    <p:sldId id="302" r:id="rId26"/>
    <p:sldId id="303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US"/>
            </a:p>
          </p:txBody>
        </p:sp>
      </p:grpSp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6BFD4-97C7-42F5-83A8-3092F3357C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9DF8B8-8CFA-41CC-8D57-2321890A79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43FD8-1F11-401E-93BA-2CA166811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38934-D15E-4CA7-B6F1-C720F0EBF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A461E7-8C00-4F7F-A087-E98E475288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150AA-9399-466B-B21E-67251D847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44287-A37C-4285-A489-C46CEEC69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9E09B-8F03-4164-ABEE-407F10AD9A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0D211-F5AB-4819-A800-DDA5AD69E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FE56B-C6C2-42D4-A94A-273772DABB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B664CD-4B9D-4E14-AE5D-F154ED18F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66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>
              <a:defRPr/>
            </a:pPr>
            <a:fld id="{14902730-0F42-4D9B-919A-C93C7239CD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0186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7" r:id="rId2"/>
    <p:sldLayoutId id="2147483696" r:id="rId3"/>
    <p:sldLayoutId id="2147483695" r:id="rId4"/>
    <p:sldLayoutId id="2147483694" r:id="rId5"/>
    <p:sldLayoutId id="2147483693" r:id="rId6"/>
    <p:sldLayoutId id="2147483692" r:id="rId7"/>
    <p:sldLayoutId id="2147483691" r:id="rId8"/>
    <p:sldLayoutId id="2147483690" r:id="rId9"/>
    <p:sldLayoutId id="2147483689" r:id="rId10"/>
    <p:sldLayoutId id="214748368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924800" cy="1289050"/>
          </a:xfrm>
        </p:spPr>
        <p:txBody>
          <a:bodyPr/>
          <a:lstStyle/>
          <a:p>
            <a:pPr eaLnBrk="1" hangingPunct="1"/>
            <a:r>
              <a:rPr lang="en-US" sz="6600" b="1" dirty="0" smtClean="0">
                <a:latin typeface="Berlin Sans FB" pitchFamily="34" charset="0"/>
              </a:rPr>
              <a:t>Intro to Business 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8153400" cy="30480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Unit One </a:t>
            </a:r>
          </a:p>
          <a:p>
            <a:pPr eaLnBrk="1" hangingPunct="1"/>
            <a:r>
              <a:rPr lang="en-US" sz="2800" b="1" dirty="0" smtClean="0"/>
              <a:t>Our Economic Environment</a:t>
            </a:r>
          </a:p>
          <a:p>
            <a:pPr eaLnBrk="1" hangingPunct="1"/>
            <a:endParaRPr lang="en-US" sz="2800" b="1" dirty="0" smtClean="0"/>
          </a:p>
          <a:p>
            <a:pPr eaLnBrk="1" hangingPunct="1"/>
            <a:r>
              <a:rPr lang="en-US" sz="2800" b="1" dirty="0" smtClean="0">
                <a:solidFill>
                  <a:srgbClr val="00B0F0"/>
                </a:solidFill>
              </a:rPr>
              <a:t>Chapter 1</a:t>
            </a:r>
          </a:p>
          <a:p>
            <a:pPr eaLnBrk="1" hangingPunct="1"/>
            <a:r>
              <a:rPr lang="en-US" sz="2800" b="1" dirty="0" smtClean="0"/>
              <a:t>Economic Decisions </a:t>
            </a:r>
          </a:p>
          <a:p>
            <a:pPr eaLnBrk="1" hangingPunct="1"/>
            <a:endParaRPr lang="en-US" sz="2800" b="1" dirty="0" smtClean="0"/>
          </a:p>
        </p:txBody>
      </p:sp>
      <p:pic>
        <p:nvPicPr>
          <p:cNvPr id="6" name="Picture 5" descr="IntroToBusiness_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76573">
            <a:off x="615415" y="1716266"/>
            <a:ext cx="1699526" cy="2215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Economic Questions      (Pg 17)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832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What</a:t>
            </a:r>
            <a:r>
              <a:rPr lang="en-US" dirty="0" smtClean="0"/>
              <a:t> goods &amp; services are to be produced?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How</a:t>
            </a:r>
            <a:r>
              <a:rPr lang="en-US" dirty="0" smtClean="0"/>
              <a:t> should the goods &amp; services be produced?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For whom </a:t>
            </a:r>
            <a:r>
              <a:rPr lang="en-US" dirty="0" smtClean="0"/>
              <a:t>should goods &amp; services be produced?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Systems                (Pg 19)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Custom-Based</a:t>
            </a:r>
            <a:r>
              <a:rPr lang="en-US" dirty="0" smtClean="0"/>
              <a:t> – decisions based on customs (tradition).  Produced the way they have always been produced.</a:t>
            </a:r>
          </a:p>
          <a:p>
            <a:endParaRPr lang="en-US" dirty="0" smtClean="0"/>
          </a:p>
          <a:p>
            <a:r>
              <a:rPr lang="en-US" b="1" dirty="0" smtClean="0"/>
              <a:t>Directed</a:t>
            </a:r>
            <a:r>
              <a:rPr lang="en-US" dirty="0" smtClean="0"/>
              <a:t> (Planned) – Resources owned and controlled by the Government.</a:t>
            </a:r>
          </a:p>
          <a:p>
            <a:endParaRPr lang="en-US" dirty="0" smtClean="0"/>
          </a:p>
          <a:p>
            <a:r>
              <a:rPr lang="en-US" b="1" dirty="0" smtClean="0"/>
              <a:t>Market</a:t>
            </a:r>
            <a:r>
              <a:rPr lang="en-US" dirty="0" smtClean="0"/>
              <a:t> – decisions made by individuals through buying and selling.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458200" cy="1139825"/>
          </a:xfrm>
        </p:spPr>
        <p:txBody>
          <a:bodyPr/>
          <a:lstStyle/>
          <a:p>
            <a:r>
              <a:rPr lang="en-US" dirty="0" smtClean="0"/>
              <a:t>5 Features of Market Economy </a:t>
            </a:r>
            <a:r>
              <a:rPr lang="en-US" sz="3600" dirty="0" smtClean="0"/>
              <a:t>(pg 21)</a:t>
            </a:r>
            <a:r>
              <a:rPr lang="en-US" sz="4000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534400" cy="4606925"/>
          </a:xfrm>
        </p:spPr>
        <p:txBody>
          <a:bodyPr/>
          <a:lstStyle/>
          <a:p>
            <a:r>
              <a:rPr lang="en-US" b="1" u="sng" dirty="0" smtClean="0"/>
              <a:t>Private Enterprise</a:t>
            </a:r>
          </a:p>
          <a:p>
            <a:pPr lvl="1"/>
            <a:r>
              <a:rPr lang="en-US" sz="2200" dirty="0" smtClean="0"/>
              <a:t>Right to choose to own a business with limited government direction (control)</a:t>
            </a:r>
          </a:p>
          <a:p>
            <a:r>
              <a:rPr lang="en-US" b="1" u="sng" dirty="0" smtClean="0"/>
              <a:t>Private Property</a:t>
            </a:r>
          </a:p>
          <a:p>
            <a:pPr lvl="1"/>
            <a:r>
              <a:rPr lang="en-US" sz="2200" dirty="0" smtClean="0"/>
              <a:t>You can use, own or dispose of things of value</a:t>
            </a:r>
          </a:p>
          <a:p>
            <a:r>
              <a:rPr lang="en-US" b="1" u="sng" dirty="0" smtClean="0"/>
              <a:t>Profit</a:t>
            </a:r>
          </a:p>
          <a:p>
            <a:pPr lvl="1"/>
            <a:r>
              <a:rPr lang="en-US" sz="2200" dirty="0" smtClean="0"/>
              <a:t>Money left from sales after costs of operating </a:t>
            </a:r>
          </a:p>
          <a:p>
            <a:r>
              <a:rPr lang="en-US" b="1" u="sng" dirty="0" smtClean="0"/>
              <a:t>Competition</a:t>
            </a:r>
          </a:p>
          <a:p>
            <a:pPr lvl="1"/>
            <a:r>
              <a:rPr lang="en-US" sz="2200" dirty="0" smtClean="0"/>
              <a:t>Rivalry among businesses to sell goods to buyers</a:t>
            </a:r>
          </a:p>
          <a:p>
            <a:r>
              <a:rPr lang="en-US" b="1" u="sng" dirty="0" smtClean="0"/>
              <a:t>Freedom of Choice</a:t>
            </a:r>
          </a:p>
          <a:p>
            <a:pPr lvl="1"/>
            <a:r>
              <a:rPr lang="en-US" sz="2200" dirty="0" smtClean="0"/>
              <a:t>You can buy where and what you please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Economic Systems      (Pg 25)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30725"/>
          </a:xfrm>
        </p:spPr>
        <p:txBody>
          <a:bodyPr/>
          <a:lstStyle/>
          <a:p>
            <a:r>
              <a:rPr lang="en-US" dirty="0" smtClean="0"/>
              <a:t>Mixture of how resources are Owned and Controlled</a:t>
            </a:r>
          </a:p>
          <a:p>
            <a:pPr lvl="1"/>
            <a:r>
              <a:rPr lang="en-US" dirty="0" smtClean="0"/>
              <a:t>Government - Basic Industries</a:t>
            </a:r>
          </a:p>
          <a:p>
            <a:pPr lvl="1"/>
            <a:r>
              <a:rPr lang="en-US" dirty="0" smtClean="0"/>
              <a:t>Private - Consumer Goods Businesses</a:t>
            </a:r>
          </a:p>
          <a:p>
            <a:endParaRPr lang="en-US" dirty="0" smtClean="0"/>
          </a:p>
          <a:p>
            <a:r>
              <a:rPr lang="en-US" dirty="0" smtClean="0"/>
              <a:t>Complex and difficult to fall under 1 system</a:t>
            </a:r>
          </a:p>
          <a:p>
            <a:endParaRPr lang="en-US" dirty="0" smtClean="0"/>
          </a:p>
          <a:p>
            <a:r>
              <a:rPr lang="en-US" dirty="0" smtClean="0"/>
              <a:t>U.S. has some government regulations, and government-operated enterprises </a:t>
            </a:r>
            <a:br>
              <a:rPr lang="en-US" dirty="0" smtClean="0"/>
            </a:br>
            <a:r>
              <a:rPr lang="en-US" dirty="0" smtClean="0"/>
              <a:t>(post office, schools)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Emerging Market Economies </a:t>
            </a:r>
            <a:r>
              <a:rPr lang="en-US" sz="4000" dirty="0" smtClean="0"/>
              <a:t>(Pg 25)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r>
              <a:rPr lang="en-US" dirty="0" smtClean="0"/>
              <a:t>Market Economies viewed as Successful</a:t>
            </a:r>
          </a:p>
          <a:p>
            <a:endParaRPr lang="en-US" dirty="0" smtClean="0"/>
          </a:p>
          <a:p>
            <a:r>
              <a:rPr lang="en-US" dirty="0" smtClean="0"/>
              <a:t>Directed – not designed to meet individual wants &amp; needs.</a:t>
            </a:r>
          </a:p>
          <a:p>
            <a:endParaRPr lang="en-US" dirty="0" smtClean="0"/>
          </a:p>
          <a:p>
            <a:r>
              <a:rPr lang="en-US" dirty="0" smtClean="0"/>
              <a:t>Controlled economies have not prospered in comparison to Market Economies.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924800" cy="1289050"/>
          </a:xfrm>
        </p:spPr>
        <p:txBody>
          <a:bodyPr/>
          <a:lstStyle/>
          <a:p>
            <a:pPr eaLnBrk="1" hangingPunct="1"/>
            <a:r>
              <a:rPr lang="en-US" sz="6600" b="1" dirty="0" smtClean="0">
                <a:latin typeface="Berlin Sans FB" pitchFamily="34" charset="0"/>
              </a:rPr>
              <a:t>Intro to Business 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8153400" cy="30480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Unit One </a:t>
            </a:r>
          </a:p>
          <a:p>
            <a:pPr eaLnBrk="1" hangingPunct="1"/>
            <a:r>
              <a:rPr lang="en-US" sz="2800" b="1" dirty="0" smtClean="0"/>
              <a:t>Our Economic Environment</a:t>
            </a:r>
          </a:p>
          <a:p>
            <a:pPr eaLnBrk="1" hangingPunct="1"/>
            <a:endParaRPr lang="en-US" sz="2800" b="1" dirty="0" smtClean="0"/>
          </a:p>
          <a:p>
            <a:pPr eaLnBrk="1" hangingPunct="1"/>
            <a:r>
              <a:rPr lang="en-US" sz="2800" b="1" dirty="0" smtClean="0">
                <a:solidFill>
                  <a:srgbClr val="00B0F0"/>
                </a:solidFill>
              </a:rPr>
              <a:t>Chapter 3</a:t>
            </a:r>
          </a:p>
          <a:p>
            <a:pPr eaLnBrk="1" hangingPunct="1"/>
            <a:r>
              <a:rPr lang="en-US" sz="2800" b="1" dirty="0" smtClean="0"/>
              <a:t>Economic Roles </a:t>
            </a:r>
          </a:p>
          <a:p>
            <a:pPr eaLnBrk="1" hangingPunct="1"/>
            <a:endParaRPr lang="en-US" sz="2800" b="1" dirty="0" smtClean="0"/>
          </a:p>
        </p:txBody>
      </p:sp>
      <p:pic>
        <p:nvPicPr>
          <p:cNvPr id="6" name="Picture 5" descr="IntroToBusiness_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76573">
            <a:off x="615415" y="1716266"/>
            <a:ext cx="1699526" cy="2215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6925"/>
          </a:xfrm>
        </p:spPr>
        <p:txBody>
          <a:bodyPr/>
          <a:lstStyle/>
          <a:p>
            <a:r>
              <a:rPr lang="en-US" dirty="0" smtClean="0"/>
              <a:t>Identify 3 economic roles each person performs.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Explain how consumers affect the supply &amp; demand for goods &amp; services.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Understand the impact of worker productivity on our standard of living.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Recognize the role of citizens in our economy.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Economic Roles                 (Pg 31)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30725"/>
          </a:xfrm>
        </p:spPr>
        <p:txBody>
          <a:bodyPr/>
          <a:lstStyle/>
          <a:p>
            <a:r>
              <a:rPr lang="en-US" b="1" dirty="0" smtClean="0"/>
              <a:t>Consumer</a:t>
            </a:r>
          </a:p>
          <a:p>
            <a:pPr lvl="1"/>
            <a:r>
              <a:rPr lang="en-US" dirty="0" smtClean="0"/>
              <a:t>Help businesses make decisions by buying goods</a:t>
            </a:r>
          </a:p>
          <a:p>
            <a:pPr lvl="1"/>
            <a:r>
              <a:rPr lang="en-US" dirty="0" smtClean="0"/>
              <a:t>Demand for products</a:t>
            </a:r>
          </a:p>
          <a:p>
            <a:pPr lvl="3"/>
            <a:endParaRPr lang="en-US" sz="1200" dirty="0" smtClean="0"/>
          </a:p>
          <a:p>
            <a:r>
              <a:rPr lang="en-US" b="1" dirty="0" smtClean="0"/>
              <a:t>Worker</a:t>
            </a:r>
          </a:p>
          <a:p>
            <a:pPr lvl="1"/>
            <a:r>
              <a:rPr lang="en-US" dirty="0" smtClean="0"/>
              <a:t>Standard of living – quality of life you can afford</a:t>
            </a:r>
          </a:p>
          <a:p>
            <a:pPr lvl="1"/>
            <a:r>
              <a:rPr lang="en-US" dirty="0" smtClean="0"/>
              <a:t>Productivity – qty of a good a worker produces</a:t>
            </a:r>
          </a:p>
          <a:p>
            <a:pPr lvl="4"/>
            <a:endParaRPr lang="en-US" sz="1200" dirty="0" smtClean="0"/>
          </a:p>
          <a:p>
            <a:r>
              <a:rPr lang="en-US" b="1" dirty="0" smtClean="0"/>
              <a:t>Citizen</a:t>
            </a:r>
          </a:p>
          <a:p>
            <a:pPr lvl="1"/>
            <a:r>
              <a:rPr lang="en-US" dirty="0" smtClean="0"/>
              <a:t>Taxpayer – provides public goods (school, park)</a:t>
            </a:r>
          </a:p>
          <a:p>
            <a:pPr lvl="1"/>
            <a:r>
              <a:rPr lang="en-US" dirty="0" smtClean="0"/>
              <a:t>Public Goods – needed by community, provided by our Government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458200" cy="1139825"/>
          </a:xfrm>
        </p:spPr>
        <p:txBody>
          <a:bodyPr/>
          <a:lstStyle/>
          <a:p>
            <a:r>
              <a:rPr lang="en-US" b="1" dirty="0" smtClean="0"/>
              <a:t>Consumers</a:t>
            </a:r>
            <a:r>
              <a:rPr lang="en-US" dirty="0" smtClean="0"/>
              <a:t> affect Supply &amp; Demand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30725"/>
          </a:xfrm>
        </p:spPr>
        <p:txBody>
          <a:bodyPr/>
          <a:lstStyle/>
          <a:p>
            <a:r>
              <a:rPr lang="en-US" sz="2400" b="1" dirty="0" smtClean="0"/>
              <a:t>Supply</a:t>
            </a:r>
            <a:r>
              <a:rPr lang="en-US" sz="2400" dirty="0" smtClean="0"/>
              <a:t> – Quantity of a product or service that businesses are willing and able to provide at a particular price.  </a:t>
            </a:r>
          </a:p>
          <a:p>
            <a:pPr lvl="2"/>
            <a:endParaRPr lang="en-US" sz="1600" dirty="0" smtClean="0"/>
          </a:p>
          <a:p>
            <a:r>
              <a:rPr lang="en-US" sz="2400" b="1" dirty="0" smtClean="0"/>
              <a:t>Demand</a:t>
            </a:r>
            <a:r>
              <a:rPr lang="en-US" sz="2400" dirty="0" smtClean="0"/>
              <a:t> – Quantity of a product or service that consumers are willing and able to buy at a particular price. </a:t>
            </a:r>
          </a:p>
          <a:p>
            <a:pPr lvl="2"/>
            <a:endParaRPr lang="en-US" sz="1600" dirty="0" smtClean="0"/>
          </a:p>
          <a:p>
            <a:r>
              <a:rPr lang="en-US" sz="2400" dirty="0" smtClean="0"/>
              <a:t>Competition keeps prices reasonable.</a:t>
            </a:r>
          </a:p>
          <a:p>
            <a:pPr lvl="2"/>
            <a:endParaRPr lang="en-US" sz="1600" dirty="0" smtClean="0"/>
          </a:p>
          <a:p>
            <a:r>
              <a:rPr lang="en-US" sz="2400" dirty="0" smtClean="0"/>
              <a:t>Businesses must cover cost of operating and still be able to earn a reasonable profit.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Worker</a:t>
            </a:r>
            <a:r>
              <a:rPr lang="en-US" dirty="0" smtClean="0"/>
              <a:t> Productivity              (Pg 34)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458200" cy="4225925"/>
          </a:xfrm>
        </p:spPr>
        <p:txBody>
          <a:bodyPr/>
          <a:lstStyle/>
          <a:p>
            <a:r>
              <a:rPr lang="en-US" dirty="0" smtClean="0"/>
              <a:t>High productivity has enabled us to achieve higher standard of living. </a:t>
            </a:r>
          </a:p>
          <a:p>
            <a:endParaRPr lang="en-US" dirty="0" smtClean="0"/>
          </a:p>
          <a:p>
            <a:r>
              <a:rPr lang="en-US" sz="2400" dirty="0" smtClean="0"/>
              <a:t>Higher productivity = increased earnings</a:t>
            </a:r>
          </a:p>
          <a:p>
            <a:r>
              <a:rPr lang="en-US" sz="2400" dirty="0" smtClean="0"/>
              <a:t>Increased earnings = higher standard of living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02125"/>
          </a:xfrm>
        </p:spPr>
        <p:txBody>
          <a:bodyPr/>
          <a:lstStyle/>
          <a:p>
            <a:r>
              <a:rPr lang="en-US" u="sng" dirty="0" smtClean="0"/>
              <a:t>Distinguish</a:t>
            </a:r>
            <a:r>
              <a:rPr lang="en-US" dirty="0" smtClean="0"/>
              <a:t> between WANTS and NEEDS.</a:t>
            </a:r>
          </a:p>
          <a:p>
            <a:endParaRPr lang="en-US" dirty="0" smtClean="0"/>
          </a:p>
          <a:p>
            <a:r>
              <a:rPr lang="en-US" u="sng" dirty="0" smtClean="0"/>
              <a:t>Explain</a:t>
            </a:r>
            <a:r>
              <a:rPr lang="en-US" dirty="0" smtClean="0"/>
              <a:t> the difference between Goods &amp; Services.</a:t>
            </a:r>
          </a:p>
          <a:p>
            <a:endParaRPr lang="en-US" dirty="0" smtClean="0"/>
          </a:p>
          <a:p>
            <a:r>
              <a:rPr lang="en-US" u="sng" dirty="0" smtClean="0"/>
              <a:t>Describe</a:t>
            </a:r>
            <a:r>
              <a:rPr lang="en-US" dirty="0" smtClean="0"/>
              <a:t> the economic resources used in the production of Goods &amp; Services.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Citizens</a:t>
            </a:r>
            <a:r>
              <a:rPr lang="en-US" dirty="0" smtClean="0"/>
              <a:t> in our Economy     (Pg 35)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lr>
                <a:schemeClr val="bg2"/>
              </a:buClr>
              <a:buFont typeface="Wingdings" pitchFamily="2" charset="2"/>
              <a:buChar char="p"/>
            </a:pPr>
            <a:r>
              <a:rPr lang="en-US" sz="2800" dirty="0" smtClean="0"/>
              <a:t>Citizens are Taxpayers </a:t>
            </a:r>
          </a:p>
          <a:p>
            <a:pPr marL="742950" lvl="2" indent="-342900">
              <a:buClr>
                <a:schemeClr val="bg2"/>
              </a:buClr>
            </a:pPr>
            <a:r>
              <a:rPr lang="en-US" sz="2400" dirty="0" smtClean="0"/>
              <a:t>Taxes provides public goods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Public Goods</a:t>
            </a:r>
          </a:p>
          <a:p>
            <a:pPr lvl="1"/>
            <a:r>
              <a:rPr lang="en-US" dirty="0" smtClean="0"/>
              <a:t>Something needed by the community and provided buy the government through taxes.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Makes communities a better place to live by improving quality of life for everyone.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924800" cy="1289050"/>
          </a:xfrm>
        </p:spPr>
        <p:txBody>
          <a:bodyPr/>
          <a:lstStyle/>
          <a:p>
            <a:pPr eaLnBrk="1" hangingPunct="1"/>
            <a:r>
              <a:rPr lang="en-US" sz="6600" b="1" dirty="0" smtClean="0">
                <a:latin typeface="Berlin Sans FB" pitchFamily="34" charset="0"/>
              </a:rPr>
              <a:t>Intro to Business 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8153400" cy="30480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Unit One </a:t>
            </a:r>
          </a:p>
          <a:p>
            <a:pPr eaLnBrk="1" hangingPunct="1"/>
            <a:r>
              <a:rPr lang="en-US" sz="2800" b="1" dirty="0" smtClean="0"/>
              <a:t>Our Economic Environment</a:t>
            </a:r>
          </a:p>
          <a:p>
            <a:pPr eaLnBrk="1" hangingPunct="1"/>
            <a:endParaRPr lang="en-US" sz="2800" b="1" dirty="0" smtClean="0"/>
          </a:p>
          <a:p>
            <a:pPr eaLnBrk="1" hangingPunct="1"/>
            <a:r>
              <a:rPr lang="en-US" sz="2800" b="1" dirty="0" smtClean="0">
                <a:solidFill>
                  <a:srgbClr val="00B0F0"/>
                </a:solidFill>
              </a:rPr>
              <a:t>Chapter 4</a:t>
            </a:r>
          </a:p>
          <a:p>
            <a:pPr eaLnBrk="1" hangingPunct="1"/>
            <a:r>
              <a:rPr lang="en-US" sz="2800" b="1" dirty="0" smtClean="0"/>
              <a:t>Economic Measurements </a:t>
            </a:r>
          </a:p>
          <a:p>
            <a:pPr eaLnBrk="1" hangingPunct="1"/>
            <a:endParaRPr lang="en-US" sz="2800" b="1" dirty="0" smtClean="0"/>
          </a:p>
        </p:txBody>
      </p:sp>
      <p:pic>
        <p:nvPicPr>
          <p:cNvPr id="6" name="Picture 5" descr="IntroToBusiness_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76573">
            <a:off x="615415" y="1716266"/>
            <a:ext cx="1699526" cy="2215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30725"/>
          </a:xfrm>
        </p:spPr>
        <p:txBody>
          <a:bodyPr/>
          <a:lstStyle/>
          <a:p>
            <a:r>
              <a:rPr lang="en-US" dirty="0" smtClean="0"/>
              <a:t>Explain how </a:t>
            </a:r>
          </a:p>
          <a:p>
            <a:pPr lvl="1"/>
            <a:r>
              <a:rPr lang="en-US" sz="2000" dirty="0" smtClean="0"/>
              <a:t>Gross Domestic Product (GDP), </a:t>
            </a:r>
          </a:p>
          <a:p>
            <a:pPr lvl="1"/>
            <a:r>
              <a:rPr lang="en-US" sz="2000" dirty="0" smtClean="0"/>
              <a:t>GDP per capita, </a:t>
            </a:r>
          </a:p>
          <a:p>
            <a:pPr lvl="1"/>
            <a:r>
              <a:rPr lang="en-US" sz="2000" dirty="0" smtClean="0"/>
              <a:t>and labor productivity </a:t>
            </a:r>
          </a:p>
          <a:p>
            <a:pPr lvl="1">
              <a:buNone/>
            </a:pPr>
            <a:r>
              <a:rPr lang="en-US" sz="2800" dirty="0" smtClean="0"/>
              <a:t>are used as measurements of economic performance. </a:t>
            </a:r>
          </a:p>
          <a:p>
            <a:endParaRPr lang="en-US" dirty="0" smtClean="0"/>
          </a:p>
          <a:p>
            <a:r>
              <a:rPr lang="en-US" dirty="0" smtClean="0"/>
              <a:t>Describe the 4 phases of a business cycle.</a:t>
            </a:r>
          </a:p>
          <a:p>
            <a:endParaRPr lang="en-US" dirty="0" smtClean="0"/>
          </a:p>
          <a:p>
            <a:r>
              <a:rPr lang="en-US" dirty="0" smtClean="0"/>
              <a:t>Define inflation and deflation.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7813"/>
            <a:ext cx="8763000" cy="1139825"/>
          </a:xfrm>
        </p:spPr>
        <p:txBody>
          <a:bodyPr/>
          <a:lstStyle/>
          <a:p>
            <a:r>
              <a:rPr lang="en-US" dirty="0" smtClean="0"/>
              <a:t>Economic Performance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3072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b="1" dirty="0" smtClean="0"/>
              <a:t>Gross Domestic Product (GDP)</a:t>
            </a:r>
          </a:p>
          <a:p>
            <a:pPr lvl="1"/>
            <a:r>
              <a:rPr lang="en-US" sz="2000" dirty="0" smtClean="0"/>
              <a:t>Total dollar value of all final goods and service produced in our country during one year.</a:t>
            </a:r>
          </a:p>
          <a:p>
            <a:pPr lvl="4"/>
            <a:endParaRPr lang="en-US" sz="1000" dirty="0" smtClean="0"/>
          </a:p>
          <a:p>
            <a:pPr lvl="1"/>
            <a:r>
              <a:rPr lang="en-US" sz="2000" dirty="0" smtClean="0"/>
              <a:t>Three major categories of expenditures:</a:t>
            </a:r>
          </a:p>
          <a:p>
            <a:pPr lvl="2"/>
            <a:r>
              <a:rPr lang="en-US" sz="1600" dirty="0" smtClean="0"/>
              <a:t>What consumers spend for food, clothing, and housing</a:t>
            </a:r>
          </a:p>
          <a:p>
            <a:pPr lvl="2"/>
            <a:r>
              <a:rPr lang="en-US" sz="1600" dirty="0" smtClean="0"/>
              <a:t>What businesses spend for buildings, equipment, and supplies</a:t>
            </a:r>
          </a:p>
          <a:p>
            <a:pPr lvl="2"/>
            <a:r>
              <a:rPr lang="en-US" sz="1600" dirty="0" smtClean="0"/>
              <a:t>What government agencies spend to pay employees &amp; buy supplies</a:t>
            </a:r>
          </a:p>
          <a:p>
            <a:pPr lvl="2"/>
            <a:endParaRPr lang="en-US" sz="1600" dirty="0" smtClean="0"/>
          </a:p>
          <a:p>
            <a:pPr lvl="2"/>
            <a:r>
              <a:rPr lang="en-US" sz="1600" b="1" dirty="0" smtClean="0"/>
              <a:t>DOES NOT INCLUDE</a:t>
            </a:r>
            <a:r>
              <a:rPr lang="en-US" sz="1600" dirty="0" smtClean="0"/>
              <a:t>:  the value of work we do for ourselves such as cutting our lawn or building a picnic table.</a:t>
            </a:r>
          </a:p>
          <a:p>
            <a:pPr lvl="2"/>
            <a:r>
              <a:rPr lang="en-US" sz="1600" dirty="0" smtClean="0"/>
              <a:t>Purchasing </a:t>
            </a:r>
            <a:r>
              <a:rPr lang="en-US" sz="1600" dirty="0" smtClean="0"/>
              <a:t>a Picnic Table or Lawn Service </a:t>
            </a:r>
            <a:r>
              <a:rPr lang="en-US" sz="1600" b="1" dirty="0" smtClean="0"/>
              <a:t>WOULD BE INCLUDED</a:t>
            </a:r>
            <a:r>
              <a:rPr lang="en-US" sz="1600" dirty="0" smtClean="0"/>
              <a:t>.</a:t>
            </a:r>
          </a:p>
          <a:p>
            <a:pPr lvl="2"/>
            <a:endParaRPr lang="en-US" sz="1600" dirty="0" smtClean="0"/>
          </a:p>
          <a:p>
            <a:pPr lvl="2"/>
            <a:r>
              <a:rPr lang="en-US" sz="1600" b="1" u="sng" dirty="0" smtClean="0"/>
              <a:t>Base </a:t>
            </a:r>
            <a:r>
              <a:rPr lang="en-US" sz="1600" b="1" u="sng" dirty="0" smtClean="0"/>
              <a:t>Year </a:t>
            </a:r>
            <a:r>
              <a:rPr lang="en-US" sz="1600" dirty="0" smtClean="0"/>
              <a:t>– Year chosen to compare items to any other year. </a:t>
            </a:r>
            <a:endParaRPr lang="en-US" sz="16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7813"/>
            <a:ext cx="8763000" cy="1139825"/>
          </a:xfrm>
        </p:spPr>
        <p:txBody>
          <a:bodyPr/>
          <a:lstStyle/>
          <a:p>
            <a:r>
              <a:rPr lang="en-US" dirty="0" smtClean="0"/>
              <a:t>Economic Performance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00600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US" sz="2400" dirty="0" smtClean="0"/>
              <a:t>GDP per </a:t>
            </a:r>
            <a:r>
              <a:rPr lang="en-US" sz="2400" dirty="0" smtClean="0"/>
              <a:t>capita</a:t>
            </a:r>
          </a:p>
          <a:p>
            <a:pPr marL="857250" lvl="1" indent="-457200"/>
            <a:r>
              <a:rPr lang="en-US" sz="2000" dirty="0" smtClean="0"/>
              <a:t>Calculated by dividing GDP by the total population </a:t>
            </a:r>
          </a:p>
          <a:p>
            <a:pPr marL="857250" lvl="1" indent="-457200"/>
            <a:r>
              <a:rPr lang="en-US" sz="2000" dirty="0" smtClean="0"/>
              <a:t>Increase in GDP per capita = economy is growing 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marL="457200" indent="-457200">
              <a:buFont typeface="+mj-lt"/>
              <a:buAutoNum type="arabicPeriod" startAt="3"/>
            </a:pPr>
            <a:r>
              <a:rPr lang="en-US" sz="2400" dirty="0" smtClean="0"/>
              <a:t>Labor </a:t>
            </a:r>
            <a:r>
              <a:rPr lang="en-US" sz="2400" dirty="0" smtClean="0"/>
              <a:t>Productivity</a:t>
            </a:r>
          </a:p>
          <a:p>
            <a:pPr marL="857250" lvl="1" indent="-457200"/>
            <a:r>
              <a:rPr lang="en-US" sz="2000" i="1" u="sng" dirty="0" smtClean="0"/>
              <a:t>Productivity</a:t>
            </a:r>
            <a:r>
              <a:rPr lang="en-US" sz="2000" dirty="0" smtClean="0"/>
              <a:t> – measured in terms of the number of items produced per worker. 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endParaRPr lang="en-US" sz="2000" dirty="0" smtClean="0"/>
          </a:p>
          <a:p>
            <a:pPr marL="857250" lvl="1" indent="-457200"/>
            <a:r>
              <a:rPr lang="en-US" sz="2000" dirty="0" smtClean="0"/>
              <a:t>Improvements in quality of: </a:t>
            </a:r>
          </a:p>
          <a:p>
            <a:pPr marL="1257300" lvl="2" indent="-457200"/>
            <a:r>
              <a:rPr lang="en-US" sz="1600" dirty="0" smtClean="0"/>
              <a:t>Capital resources (equipment)</a:t>
            </a:r>
          </a:p>
          <a:p>
            <a:pPr marL="1257300" lvl="2" indent="-457200"/>
            <a:r>
              <a:rPr lang="en-US" sz="1600" dirty="0" smtClean="0"/>
              <a:t>Worker training </a:t>
            </a:r>
          </a:p>
          <a:p>
            <a:pPr marL="1257300" lvl="2" indent="-457200"/>
            <a:r>
              <a:rPr lang="en-US" sz="1600" dirty="0" smtClean="0"/>
              <a:t>Management techniques</a:t>
            </a:r>
          </a:p>
          <a:p>
            <a:pPr marL="1257300" lvl="2" indent="-457200">
              <a:buNone/>
            </a:pPr>
            <a:r>
              <a:rPr lang="en-US" dirty="0" smtClean="0"/>
              <a:t>resulted </a:t>
            </a:r>
            <a:r>
              <a:rPr lang="en-US" dirty="0" smtClean="0"/>
              <a:t>in more </a:t>
            </a:r>
            <a:r>
              <a:rPr lang="en-US" dirty="0" smtClean="0"/>
              <a:t>output from </a:t>
            </a:r>
            <a:r>
              <a:rPr lang="en-US" dirty="0" smtClean="0"/>
              <a:t>the same </a:t>
            </a:r>
            <a:r>
              <a:rPr lang="en-US" dirty="0" smtClean="0"/>
              <a:t># </a:t>
            </a:r>
            <a:r>
              <a:rPr lang="en-US" dirty="0" smtClean="0"/>
              <a:t>of workers.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Phases of a Business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4683125"/>
          </a:xfrm>
        </p:spPr>
        <p:txBody>
          <a:bodyPr/>
          <a:lstStyle/>
          <a:p>
            <a:r>
              <a:rPr lang="en-US" sz="2600" b="1" dirty="0" smtClean="0"/>
              <a:t>Prosperity</a:t>
            </a:r>
          </a:p>
          <a:p>
            <a:pPr lvl="1"/>
            <a:r>
              <a:rPr lang="en-US" sz="2200" dirty="0" smtClean="0"/>
              <a:t>When most people who want to work are working and businesses produce goods in record numbers.</a:t>
            </a:r>
            <a:endParaRPr lang="en-US" sz="2200" dirty="0" smtClean="0"/>
          </a:p>
          <a:p>
            <a:r>
              <a:rPr lang="en-US" sz="2600" b="1" dirty="0" smtClean="0"/>
              <a:t>Recession</a:t>
            </a:r>
          </a:p>
          <a:p>
            <a:pPr lvl="1"/>
            <a:r>
              <a:rPr lang="en-US" sz="2200" dirty="0" smtClean="0"/>
              <a:t>Where demand begins to decrease, businesses lower production of goods, unemployment begins to rise, and GDP growth slows for 2+ quarters of the year. </a:t>
            </a:r>
          </a:p>
          <a:p>
            <a:r>
              <a:rPr lang="en-US" sz="2600" b="1" dirty="0" smtClean="0"/>
              <a:t>Depression</a:t>
            </a:r>
          </a:p>
          <a:p>
            <a:pPr lvl="1"/>
            <a:r>
              <a:rPr lang="en-US" sz="2200" dirty="0" smtClean="0"/>
              <a:t>Prolonged period of high unemployment, weak sales of goods and business failures.</a:t>
            </a:r>
            <a:endParaRPr lang="en-US" sz="2200" dirty="0" smtClean="0"/>
          </a:p>
          <a:p>
            <a:r>
              <a:rPr lang="en-US" sz="2600" b="1" dirty="0" smtClean="0"/>
              <a:t>Recovery</a:t>
            </a:r>
          </a:p>
          <a:p>
            <a:pPr lvl="1"/>
            <a:r>
              <a:rPr lang="en-US" sz="2200" dirty="0" smtClean="0"/>
              <a:t>When unemployment begins to decrease, demand for goods increase, and GDP begin to rise again. </a:t>
            </a:r>
            <a:endParaRPr lang="en-US" sz="22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Inflation vs. </a:t>
            </a:r>
            <a:r>
              <a:rPr lang="en-US" dirty="0" smtClean="0"/>
              <a:t>Deflation           (Pg 45)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Inflation</a:t>
            </a:r>
            <a:r>
              <a:rPr lang="en-US" dirty="0" smtClean="0"/>
              <a:t> – sustained increase in the general level of </a:t>
            </a:r>
            <a:r>
              <a:rPr lang="en-US" dirty="0" smtClean="0"/>
              <a:t>prices</a:t>
            </a:r>
          </a:p>
          <a:p>
            <a:pPr lvl="1"/>
            <a:r>
              <a:rPr lang="en-US" dirty="0" smtClean="0"/>
              <a:t>Demand for good is greater than supply</a:t>
            </a:r>
          </a:p>
          <a:p>
            <a:pPr lvl="1"/>
            <a:r>
              <a:rPr lang="en-US" dirty="0" smtClean="0"/>
              <a:t>Mild inflation (2-3%) can actually stimulate economics growth. (Page 46)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Deflation</a:t>
            </a:r>
            <a:r>
              <a:rPr lang="en-US" dirty="0" smtClean="0"/>
              <a:t> </a:t>
            </a:r>
            <a:r>
              <a:rPr lang="en-US" dirty="0" smtClean="0"/>
              <a:t>– decrease in the general level of prices.</a:t>
            </a:r>
          </a:p>
          <a:p>
            <a:pPr lvl="1"/>
            <a:r>
              <a:rPr lang="en-US" dirty="0" smtClean="0"/>
              <a:t>Usually occurs in periods of recessions and depressions. (Great Depression 1929-1933)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Wants vs. Needs                      (Pg 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Want</a:t>
            </a:r>
            <a:r>
              <a:rPr lang="en-US" sz="2400" dirty="0" smtClean="0"/>
              <a:t>: Things not necessary for survival but which add comfort and pleasure to our lives. </a:t>
            </a:r>
          </a:p>
          <a:p>
            <a:endParaRPr lang="en-US" sz="2400" dirty="0" smtClean="0"/>
          </a:p>
          <a:p>
            <a:r>
              <a:rPr lang="en-US" sz="2400" b="1" dirty="0" smtClean="0"/>
              <a:t>Need</a:t>
            </a:r>
            <a:r>
              <a:rPr lang="en-US" sz="2400" dirty="0" smtClean="0"/>
              <a:t>: Things necessary for survival.</a:t>
            </a:r>
            <a:br>
              <a:rPr lang="en-US" sz="2400" dirty="0" smtClean="0"/>
            </a:br>
            <a:r>
              <a:rPr lang="en-US" sz="2400" dirty="0" smtClean="0"/>
              <a:t>Food, Clothing, Housing = Basic Needs</a:t>
            </a:r>
          </a:p>
          <a:p>
            <a:endParaRPr lang="en-US" sz="2400" dirty="0" smtClean="0"/>
          </a:p>
          <a:p>
            <a:r>
              <a:rPr lang="en-US" sz="2400" dirty="0" smtClean="0"/>
              <a:t>Wants add to the quality of life.  </a:t>
            </a:r>
          </a:p>
          <a:p>
            <a:pPr lvl="1"/>
            <a:r>
              <a:rPr lang="en-US" sz="2000" dirty="0" smtClean="0"/>
              <a:t>It would be nice to have: _______________ (want)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Wants never end.  </a:t>
            </a:r>
          </a:p>
          <a:p>
            <a:r>
              <a:rPr lang="en-US" sz="2400" dirty="0" smtClean="0"/>
              <a:t>Only limited to your imagination.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Goods &amp; Services                    (Pg 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r>
              <a:rPr lang="en-US" sz="2400" b="1" dirty="0" smtClean="0"/>
              <a:t>Goods</a:t>
            </a:r>
            <a:r>
              <a:rPr lang="en-US" sz="2400" dirty="0" smtClean="0"/>
              <a:t>: things you can see and touch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Examples: iPod, Video Game, TV, Bike</a:t>
            </a:r>
          </a:p>
          <a:p>
            <a:pPr lvl="1"/>
            <a:endParaRPr lang="en-US" dirty="0" smtClean="0"/>
          </a:p>
          <a:p>
            <a:r>
              <a:rPr lang="en-US" sz="2400" dirty="0" smtClean="0"/>
              <a:t>Goods also known as “Products”</a:t>
            </a:r>
          </a:p>
          <a:p>
            <a:pPr lvl="1"/>
            <a:endParaRPr lang="en-US" dirty="0" smtClean="0"/>
          </a:p>
          <a:p>
            <a:r>
              <a:rPr lang="en-US" sz="2400" b="1" dirty="0" smtClean="0"/>
              <a:t>Services</a:t>
            </a:r>
            <a:r>
              <a:rPr lang="en-US" sz="2400" dirty="0" smtClean="0"/>
              <a:t>: things that satisfy your wants through the efforts of other people or equipment. </a:t>
            </a:r>
          </a:p>
          <a:p>
            <a:pPr lvl="1"/>
            <a:r>
              <a:rPr lang="en-US" dirty="0" smtClean="0"/>
              <a:t>Examples: Haircut, Arcade, Bank, Bus Ride</a:t>
            </a:r>
          </a:p>
          <a:p>
            <a:pPr lvl="1"/>
            <a:endParaRPr lang="en-US" dirty="0" smtClean="0"/>
          </a:p>
          <a:p>
            <a:r>
              <a:rPr lang="en-US" sz="2000" i="1" dirty="0" smtClean="0"/>
              <a:t>Supplying Goods &amp; Services if what business is all about. </a:t>
            </a:r>
            <a:endParaRPr lang="en-US" sz="20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Resources               (Pg 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30725"/>
          </a:xfrm>
        </p:spPr>
        <p:txBody>
          <a:bodyPr/>
          <a:lstStyle/>
          <a:p>
            <a:r>
              <a:rPr lang="en-US" dirty="0" smtClean="0"/>
              <a:t>Economic Resources </a:t>
            </a:r>
            <a:r>
              <a:rPr lang="en-US" sz="2400" i="1" dirty="0" smtClean="0"/>
              <a:t>(factors of production)</a:t>
            </a:r>
            <a:br>
              <a:rPr lang="en-US" sz="2400" i="1" dirty="0" smtClean="0"/>
            </a:br>
            <a:endParaRPr lang="en-US" i="1" dirty="0" smtClean="0"/>
          </a:p>
          <a:p>
            <a:pPr lvl="1"/>
            <a:r>
              <a:rPr lang="en-US" b="1" u="sng" dirty="0" smtClean="0"/>
              <a:t>Natural</a:t>
            </a:r>
            <a:r>
              <a:rPr lang="en-US" dirty="0" smtClean="0"/>
              <a:t> Resources – Nature, Raw</a:t>
            </a:r>
          </a:p>
          <a:p>
            <a:pPr lvl="2"/>
            <a:r>
              <a:rPr lang="en-US" dirty="0" smtClean="0"/>
              <a:t>Earth, water, air resources = iron, veggies, fish, oxygen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b="1" u="sng" dirty="0" smtClean="0"/>
              <a:t>Human</a:t>
            </a:r>
            <a:r>
              <a:rPr lang="en-US" dirty="0" smtClean="0"/>
              <a:t> Resources – people, labor</a:t>
            </a:r>
          </a:p>
          <a:p>
            <a:pPr lvl="2"/>
            <a:r>
              <a:rPr lang="en-US" dirty="0" smtClean="0"/>
              <a:t>Farmers, factory worker, banker, police, teachers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b="1" u="sng" dirty="0" smtClean="0"/>
              <a:t>Capital</a:t>
            </a:r>
            <a:r>
              <a:rPr lang="en-US" dirty="0" smtClean="0"/>
              <a:t> Resources – tools, equipment, buildings</a:t>
            </a:r>
          </a:p>
          <a:p>
            <a:pPr lvl="2"/>
            <a:r>
              <a:rPr lang="en-US" dirty="0" smtClean="0"/>
              <a:t>computers, hardware tools, trucks, office, factory 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Capital – Money $ needed to start &amp; run a business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Limited Resources                   (Pg 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Scarcity</a:t>
            </a:r>
          </a:p>
          <a:p>
            <a:pPr lvl="1"/>
            <a:r>
              <a:rPr lang="en-US" dirty="0" smtClean="0"/>
              <a:t>We have unlimited wants but we have limited resources to buy those wants.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Concern for individuals and businesses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Choices                  </a:t>
            </a:r>
            <a:r>
              <a:rPr lang="en-US" sz="4000" dirty="0" smtClean="0"/>
              <a:t>(pg 10)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530725"/>
          </a:xfrm>
        </p:spPr>
        <p:txBody>
          <a:bodyPr/>
          <a:lstStyle/>
          <a:p>
            <a:r>
              <a:rPr lang="en-US" sz="2600" dirty="0" smtClean="0"/>
              <a:t>Process of choosing which wants, among several want being considered, will be satisfied. </a:t>
            </a:r>
          </a:p>
          <a:p>
            <a:endParaRPr lang="en-US" dirty="0" smtClean="0"/>
          </a:p>
          <a:p>
            <a:r>
              <a:rPr lang="en-US" dirty="0" smtClean="0"/>
              <a:t>Decisions Making Process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i="1" dirty="0" smtClean="0"/>
              <a:t>Define the problem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i="1" dirty="0" smtClean="0"/>
              <a:t>Identify the choices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i="1" dirty="0" smtClean="0"/>
              <a:t>Evaluate advantages/disadvantages for choices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i="1" dirty="0" smtClean="0"/>
              <a:t>Choose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i="1" dirty="0" smtClean="0"/>
              <a:t>Act on your choice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i="1" dirty="0" smtClean="0"/>
              <a:t>Review your decision 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304800"/>
            <a:ext cx="7924800" cy="1289050"/>
          </a:xfrm>
        </p:spPr>
        <p:txBody>
          <a:bodyPr/>
          <a:lstStyle/>
          <a:p>
            <a:pPr eaLnBrk="1" hangingPunct="1"/>
            <a:r>
              <a:rPr lang="en-US" sz="6600" b="1" dirty="0" smtClean="0">
                <a:latin typeface="Berlin Sans FB" pitchFamily="34" charset="0"/>
              </a:rPr>
              <a:t>Intro to Business </a:t>
            </a:r>
          </a:p>
        </p:txBody>
      </p:sp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29000"/>
            <a:ext cx="8153400" cy="30480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Unit One </a:t>
            </a:r>
          </a:p>
          <a:p>
            <a:pPr eaLnBrk="1" hangingPunct="1"/>
            <a:r>
              <a:rPr lang="en-US" sz="2800" b="1" dirty="0" smtClean="0"/>
              <a:t>Our Economic Environment</a:t>
            </a:r>
          </a:p>
          <a:p>
            <a:pPr eaLnBrk="1" hangingPunct="1"/>
            <a:endParaRPr lang="en-US" sz="2800" b="1" dirty="0" smtClean="0"/>
          </a:p>
          <a:p>
            <a:pPr eaLnBrk="1" hangingPunct="1"/>
            <a:r>
              <a:rPr lang="en-US" sz="2800" b="1" dirty="0" smtClean="0">
                <a:solidFill>
                  <a:srgbClr val="00B0F0"/>
                </a:solidFill>
              </a:rPr>
              <a:t>Chapter 2</a:t>
            </a:r>
          </a:p>
          <a:p>
            <a:pPr eaLnBrk="1" hangingPunct="1"/>
            <a:r>
              <a:rPr lang="en-US" sz="2800" b="1" dirty="0" smtClean="0"/>
              <a:t>Economic Systems </a:t>
            </a:r>
          </a:p>
          <a:p>
            <a:pPr eaLnBrk="1" hangingPunct="1"/>
            <a:endParaRPr lang="en-US" sz="2800" b="1" dirty="0" smtClean="0"/>
          </a:p>
        </p:txBody>
      </p:sp>
      <p:pic>
        <p:nvPicPr>
          <p:cNvPr id="6" name="Picture 5" descr="IntroToBusiness_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76573">
            <a:off x="615415" y="1716266"/>
            <a:ext cx="1699526" cy="22159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GOALS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30725"/>
          </a:xfrm>
        </p:spPr>
        <p:txBody>
          <a:bodyPr/>
          <a:lstStyle/>
          <a:p>
            <a:r>
              <a:rPr lang="en-US" u="sng" dirty="0" smtClean="0"/>
              <a:t>List</a:t>
            </a:r>
            <a:r>
              <a:rPr lang="en-US" dirty="0" smtClean="0"/>
              <a:t> the 3 economic questions that must be answered by every society.</a:t>
            </a:r>
          </a:p>
          <a:p>
            <a:pPr lvl="2"/>
            <a:endParaRPr lang="en-US" dirty="0" smtClean="0"/>
          </a:p>
          <a:p>
            <a:r>
              <a:rPr lang="en-US" u="sng" dirty="0" smtClean="0"/>
              <a:t>Describe</a:t>
            </a:r>
            <a:r>
              <a:rPr lang="en-US" dirty="0" smtClean="0"/>
              <a:t> 3 types of economic systems.</a:t>
            </a:r>
          </a:p>
          <a:p>
            <a:pPr lvl="2"/>
            <a:endParaRPr lang="en-US" dirty="0" smtClean="0"/>
          </a:p>
          <a:p>
            <a:r>
              <a:rPr lang="en-US" u="sng" dirty="0" smtClean="0"/>
              <a:t>Identify</a:t>
            </a:r>
            <a:r>
              <a:rPr lang="en-US" dirty="0" smtClean="0"/>
              <a:t> 5 features of our Market Economy.</a:t>
            </a:r>
          </a:p>
          <a:p>
            <a:pPr lvl="2"/>
            <a:endParaRPr lang="en-US" dirty="0" smtClean="0"/>
          </a:p>
          <a:p>
            <a:r>
              <a:rPr lang="en-US" u="sng" dirty="0" smtClean="0"/>
              <a:t>Explain</a:t>
            </a:r>
            <a:r>
              <a:rPr lang="en-US" dirty="0" smtClean="0"/>
              <a:t> why economies are mixed systems.</a:t>
            </a:r>
          </a:p>
          <a:p>
            <a:pPr lvl="2"/>
            <a:endParaRPr lang="en-US" dirty="0" smtClean="0"/>
          </a:p>
          <a:p>
            <a:r>
              <a:rPr lang="en-US" u="sng" dirty="0" smtClean="0"/>
              <a:t>Explain</a:t>
            </a:r>
            <a:r>
              <a:rPr lang="en-US" dirty="0" smtClean="0"/>
              <a:t> why market economies are becoming common around the world.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Level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Level</Template>
  <TotalTime>1758</TotalTime>
  <Words>1059</Words>
  <Application>Microsoft Office PowerPoint</Application>
  <PresentationFormat>On-screen Show (4:3)</PresentationFormat>
  <Paragraphs>210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Level</vt:lpstr>
      <vt:lpstr>Intro to Business </vt:lpstr>
      <vt:lpstr>GOALS</vt:lpstr>
      <vt:lpstr>Wants vs. Needs                      (Pg 5)</vt:lpstr>
      <vt:lpstr>Goods &amp; Services                    (Pg 6)</vt:lpstr>
      <vt:lpstr>Economic Resources               (Pg 7)</vt:lpstr>
      <vt:lpstr>Limited Resources                   (Pg 8)</vt:lpstr>
      <vt:lpstr>Economic Choices                  (pg 10)</vt:lpstr>
      <vt:lpstr>Intro to Business </vt:lpstr>
      <vt:lpstr>GOALS </vt:lpstr>
      <vt:lpstr>Key Economic Questions      (Pg 17)</vt:lpstr>
      <vt:lpstr>Economic Systems                (Pg 19)</vt:lpstr>
      <vt:lpstr>5 Features of Market Economy (pg 21) </vt:lpstr>
      <vt:lpstr>Mixed Economic Systems      (Pg 25)</vt:lpstr>
      <vt:lpstr>Emerging Market Economies (Pg 25)</vt:lpstr>
      <vt:lpstr>Intro to Business </vt:lpstr>
      <vt:lpstr>GOALS</vt:lpstr>
      <vt:lpstr>3 Economic Roles                 (Pg 31)</vt:lpstr>
      <vt:lpstr>Consumers affect Supply &amp; Demand</vt:lpstr>
      <vt:lpstr>Worker Productivity              (Pg 34)</vt:lpstr>
      <vt:lpstr>Citizens in our Economy     (Pg 35) </vt:lpstr>
      <vt:lpstr>Intro to Business </vt:lpstr>
      <vt:lpstr>GOALS</vt:lpstr>
      <vt:lpstr>Economic Performance Measurements</vt:lpstr>
      <vt:lpstr>Economic Performance Measurements</vt:lpstr>
      <vt:lpstr>4 Phases of a Business Cycle</vt:lpstr>
      <vt:lpstr>Inflation vs. Deflation           (Pg 45)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Sundling, Jessica</dc:creator>
  <cp:lastModifiedBy>jsundlin</cp:lastModifiedBy>
  <cp:revision>112</cp:revision>
  <dcterms:created xsi:type="dcterms:W3CDTF">1601-01-01T00:00:00Z</dcterms:created>
  <dcterms:modified xsi:type="dcterms:W3CDTF">2013-09-18T12:23:43Z</dcterms:modified>
</cp:coreProperties>
</file>